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notesMasterIdLst>
    <p:notesMasterId r:id="rId27"/>
  </p:notesMasterIdLst>
  <p:sldIdLst>
    <p:sldId id="256" r:id="rId3"/>
    <p:sldId id="277" r:id="rId4"/>
    <p:sldId id="296" r:id="rId5"/>
    <p:sldId id="325" r:id="rId6"/>
    <p:sldId id="303" r:id="rId7"/>
    <p:sldId id="302" r:id="rId8"/>
    <p:sldId id="301" r:id="rId9"/>
    <p:sldId id="320" r:id="rId10"/>
    <p:sldId id="306" r:id="rId11"/>
    <p:sldId id="307" r:id="rId12"/>
    <p:sldId id="308" r:id="rId13"/>
    <p:sldId id="309" r:id="rId14"/>
    <p:sldId id="322" r:id="rId15"/>
    <p:sldId id="310" r:id="rId16"/>
    <p:sldId id="317" r:id="rId17"/>
    <p:sldId id="318" r:id="rId18"/>
    <p:sldId id="319" r:id="rId19"/>
    <p:sldId id="312" r:id="rId20"/>
    <p:sldId id="321" r:id="rId21"/>
    <p:sldId id="324" r:id="rId22"/>
    <p:sldId id="313" r:id="rId23"/>
    <p:sldId id="314" r:id="rId24"/>
    <p:sldId id="316" r:id="rId25"/>
    <p:sldId id="327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12AAE3-4730-4579-BFBE-B0CF7457EF13}">
          <p14:sldIdLst>
            <p14:sldId id="256"/>
            <p14:sldId id="277"/>
          </p14:sldIdLst>
        </p14:section>
        <p14:section name="Раздел без заголовка" id="{2EFD4D5C-9009-4CF1-9318-ABE56552EE40}">
          <p14:sldIdLst/>
        </p14:section>
        <p14:section name="Раздел без заголовка" id="{06100DAC-09C8-47DC-8FC4-B257A3F0C9A3}">
          <p14:sldIdLst>
            <p14:sldId id="296"/>
            <p14:sldId id="325"/>
            <p14:sldId id="303"/>
            <p14:sldId id="302"/>
            <p14:sldId id="301"/>
            <p14:sldId id="320"/>
            <p14:sldId id="306"/>
            <p14:sldId id="307"/>
            <p14:sldId id="308"/>
            <p14:sldId id="309"/>
            <p14:sldId id="322"/>
            <p14:sldId id="310"/>
            <p14:sldId id="317"/>
            <p14:sldId id="318"/>
            <p14:sldId id="319"/>
            <p14:sldId id="312"/>
            <p14:sldId id="321"/>
            <p14:sldId id="324"/>
            <p14:sldId id="313"/>
            <p14:sldId id="314"/>
            <p14:sldId id="316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87943" autoAdjust="0"/>
  </p:normalViewPr>
  <p:slideViewPr>
    <p:cSldViewPr>
      <p:cViewPr>
        <p:scale>
          <a:sx n="120" d="100"/>
          <a:sy n="120" d="100"/>
        </p:scale>
        <p:origin x="350" y="18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87145-687A-47AD-B413-028580C9158C}" type="datetimeFigureOut">
              <a:rPr lang="ru-RU" smtClean="0"/>
              <a:t>13.05.2015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CBA11-8613-4C73-80C4-47FAE174FA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86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19A-8BA0-4838-91BF-9338CDF858C5}" type="datetimeFigureOut">
              <a:rPr lang="ru-RU" smtClean="0"/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8A3E-896E-40CA-9B73-C155DE2C4D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28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19A-8BA0-4838-91BF-9338CDF858C5}" type="datetimeFigureOut">
              <a:rPr lang="ru-RU" smtClean="0"/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8A3E-896E-40CA-9B73-C155DE2C4D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44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19A-8BA0-4838-91BF-9338CDF858C5}" type="datetimeFigureOut">
              <a:rPr lang="ru-RU" smtClean="0"/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8A3E-896E-40CA-9B73-C155DE2C4D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499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323-916F-4766-BF76-D6172136CB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F9A3-6F35-4D27-80E2-2B08416AB7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30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BBB6-3E9C-47F4-850C-CF898E29C6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6D3F-9798-4849-809F-9611097D2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7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01FC0-83FD-4A08-9AA3-6E5CF109F0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53C3-2C56-4667-915A-4E566C46F3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65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2A517-590D-4282-A53A-E53414AE40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C3E5-EBA0-4A3D-9799-B59C2574E3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8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94BC-6AA6-4389-ADE7-7A9630CA27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EDBDB-6435-4A11-A6B3-93AA95576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34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41A5-1084-41F2-8B56-2B64BD8274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8FF1-1ABB-490B-B0F2-D3DD5DABE1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79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BE02-8262-40F0-810B-42176B0DCC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97C1-BA0A-4889-9495-97A36FA2C8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84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3E317-E282-41F7-9AD1-1FCD922BF2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B2E3-33CD-4DDE-AAB2-FBD9135B4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4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19A-8BA0-4838-91BF-9338CDF858C5}" type="datetimeFigureOut">
              <a:rPr lang="ru-RU" smtClean="0"/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8A3E-896E-40CA-9B73-C155DE2C4D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666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7706-5B0B-4E91-8D74-A2720124DD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ABB0-4280-4668-972A-B0478E401A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33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8AC1-1F47-4B71-897D-BF4227809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D78F-9DA9-4A49-9C68-D188B1C61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5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7804-032F-4AB6-B00D-BCD4F5D34E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74C1-EBD1-4746-BC0C-03C6B57AA7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9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19A-8BA0-4838-91BF-9338CDF858C5}" type="datetimeFigureOut">
              <a:rPr lang="ru-RU" smtClean="0"/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8A3E-896E-40CA-9B73-C155DE2C4D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30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19A-8BA0-4838-91BF-9338CDF858C5}" type="datetimeFigureOut">
              <a:rPr lang="ru-RU" smtClean="0"/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8A3E-896E-40CA-9B73-C155DE2C4D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63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19A-8BA0-4838-91BF-9338CDF858C5}" type="datetimeFigureOut">
              <a:rPr lang="ru-RU" smtClean="0"/>
              <a:t>13.05.2015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8A3E-896E-40CA-9B73-C155DE2C4D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80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19A-8BA0-4838-91BF-9338CDF858C5}" type="datetimeFigureOut">
              <a:rPr lang="ru-RU" smtClean="0"/>
              <a:t>13.05.2015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8A3E-896E-40CA-9B73-C155DE2C4D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2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19A-8BA0-4838-91BF-9338CDF858C5}" type="datetimeFigureOut">
              <a:rPr lang="ru-RU" smtClean="0"/>
              <a:t>13.05.2015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8A3E-896E-40CA-9B73-C155DE2C4D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05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19A-8BA0-4838-91BF-9338CDF858C5}" type="datetimeFigureOut">
              <a:rPr lang="ru-RU" smtClean="0"/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8A3E-896E-40CA-9B73-C155DE2C4D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8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19A-8BA0-4838-91BF-9338CDF858C5}" type="datetimeFigureOut">
              <a:rPr lang="ru-RU" smtClean="0"/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8A3E-896E-40CA-9B73-C155DE2C4D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09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CD19A-8BA0-4838-91BF-9338CDF858C5}" type="datetimeFigureOut">
              <a:rPr lang="ru-RU" smtClean="0"/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8A3E-896E-40CA-9B73-C155DE2C4D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58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234048-7191-4B63-A441-9C36275C8A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12FB92-A75C-42F1-93B0-CB72138C4A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0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orgc@bk.ru" TargetMode="External"/><Relationship Id="rId2" Type="http://schemas.openxmlformats.org/officeDocument/2006/relationships/hyperlink" Target="http://www.torgc.ru/omskmoloko.html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torgc.ru/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Объекты недвижимости в Омской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Производственные и вспомогательные площади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8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05" y="764704"/>
            <a:ext cx="47625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Здание </a:t>
            </a:r>
            <a:r>
              <a:rPr lang="ru-RU" dirty="0" smtClean="0"/>
              <a:t>моечной, площадь 63.3 </a:t>
            </a:r>
            <a:r>
              <a:rPr lang="ru-RU" dirty="0"/>
              <a:t>кв</a:t>
            </a:r>
            <a:r>
              <a:rPr lang="ru-RU" dirty="0" smtClean="0"/>
              <a:t>. 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57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60647"/>
            <a:ext cx="8470900" cy="623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864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Здание насосной </a:t>
            </a:r>
            <a:r>
              <a:rPr lang="ru-RU" dirty="0" smtClean="0">
                <a:solidFill>
                  <a:srgbClr val="FFFF00"/>
                </a:solidFill>
              </a:rPr>
              <a:t>,площадь общая </a:t>
            </a:r>
            <a:r>
              <a:rPr lang="ru-RU" dirty="0">
                <a:solidFill>
                  <a:srgbClr val="FFFF00"/>
                </a:solidFill>
              </a:rPr>
              <a:t>110.9 </a:t>
            </a:r>
            <a:r>
              <a:rPr lang="ru-RU" dirty="0" err="1">
                <a:solidFill>
                  <a:srgbClr val="FFFF00"/>
                </a:solidFill>
              </a:rPr>
              <a:t>кв.м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508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70485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1663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Здание </a:t>
            </a:r>
            <a:r>
              <a:rPr lang="ru-RU" dirty="0" smtClean="0"/>
              <a:t>ОТК ,площадь  903.2 </a:t>
            </a:r>
            <a:r>
              <a:rPr lang="ru-RU" dirty="0" err="1"/>
              <a:t>кв.м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773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8147819" cy="608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3326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Здание ОТК ,площадь  903.2 </a:t>
            </a:r>
            <a:r>
              <a:rPr lang="ru-RU" dirty="0" err="1"/>
              <a:t>кв.м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913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18457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8864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Здание </a:t>
            </a:r>
            <a:r>
              <a:rPr lang="ru-RU" dirty="0" smtClean="0"/>
              <a:t> производственное, площадь общая </a:t>
            </a:r>
            <a:r>
              <a:rPr lang="ru-RU" dirty="0"/>
              <a:t>2275.9 </a:t>
            </a:r>
            <a:r>
              <a:rPr lang="ru-RU" dirty="0" err="1"/>
              <a:t>кв.м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97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12068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8864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Здание производственное основное -  1494,6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612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227737" cy="613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8864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Здание производственное </a:t>
            </a:r>
            <a:r>
              <a:rPr lang="ru-RU" dirty="0" smtClean="0"/>
              <a:t>основное </a:t>
            </a:r>
            <a:r>
              <a:rPr lang="ru-RU" dirty="0"/>
              <a:t>-  1494,6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721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192688" cy="592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6064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Здание производственное </a:t>
            </a:r>
            <a:r>
              <a:rPr lang="ru-RU" dirty="0" smtClean="0"/>
              <a:t>основное </a:t>
            </a:r>
            <a:r>
              <a:rPr lang="ru-RU" dirty="0"/>
              <a:t>-  1494,6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036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44463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Вспомогательное здание, площадь  510.9 </a:t>
            </a:r>
            <a:r>
              <a:rPr lang="ru-RU" dirty="0">
                <a:solidFill>
                  <a:srgbClr val="002060"/>
                </a:solidFill>
              </a:rPr>
              <a:t>кв</a:t>
            </a:r>
            <a:r>
              <a:rPr lang="ru-RU" dirty="0" smtClean="0">
                <a:solidFill>
                  <a:srgbClr val="002060"/>
                </a:solidFill>
              </a:rPr>
              <a:t>. м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13795"/>
            <a:ext cx="8470900" cy="598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921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886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Магазин, общей площадью 140,7 </a:t>
            </a:r>
            <a:r>
              <a:rPr lang="ru-RU" b="1" dirty="0" err="1" smtClean="0"/>
              <a:t>м.кв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9987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/>
              <a:t>Объекты недвижимости </a:t>
            </a:r>
            <a:r>
              <a:rPr lang="ru-RU" sz="1600" b="1" i="1" dirty="0"/>
              <a:t> </a:t>
            </a:r>
            <a:r>
              <a:rPr lang="ru-RU" sz="1600" b="1" i="1" dirty="0" smtClean="0"/>
              <a:t>в  </a:t>
            </a:r>
            <a:r>
              <a:rPr lang="ru-RU" sz="1600" b="1" i="1" dirty="0" err="1" smtClean="0"/>
              <a:t>р.п</a:t>
            </a:r>
            <a:r>
              <a:rPr lang="ru-RU" sz="1600" b="1" i="1" dirty="0" smtClean="0"/>
              <a:t>. Павлоградка,  </a:t>
            </a:r>
            <a:r>
              <a:rPr lang="ru-RU" sz="1600" b="1" i="1" dirty="0" err="1" smtClean="0"/>
              <a:t>р.п</a:t>
            </a:r>
            <a:r>
              <a:rPr lang="ru-RU" sz="1600" b="1" i="1" dirty="0" smtClean="0"/>
              <a:t>. Крутинка,  </a:t>
            </a:r>
            <a:r>
              <a:rPr lang="ru-RU" sz="1600" b="1" i="1" dirty="0" err="1" smtClean="0"/>
              <a:t>р.п</a:t>
            </a:r>
            <a:r>
              <a:rPr lang="ru-RU" sz="1600" b="1" i="1" dirty="0" smtClean="0"/>
              <a:t>. Большеречье, </a:t>
            </a:r>
            <a:r>
              <a:rPr lang="ru-RU" sz="1600" b="1" i="1" dirty="0" err="1" smtClean="0"/>
              <a:t>г.Исилькуле</a:t>
            </a:r>
            <a:endParaRPr lang="ru-RU" sz="16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7218" y="1600200"/>
            <a:ext cx="42895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6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7972"/>
            <a:ext cx="6877050" cy="53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8864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Магазин, общей площадью 140,7 </a:t>
            </a:r>
            <a:r>
              <a:rPr lang="ru-RU" dirty="0" err="1" smtClean="0"/>
              <a:t>м.кв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60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470900" cy="60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886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Ремонтно-строительный цех, </a:t>
            </a:r>
            <a:r>
              <a:rPr lang="ru-RU" dirty="0" smtClean="0">
                <a:solidFill>
                  <a:srgbClr val="FFFF00"/>
                </a:solidFill>
              </a:rPr>
              <a:t>площадь  </a:t>
            </a:r>
            <a:r>
              <a:rPr lang="ru-RU" dirty="0">
                <a:solidFill>
                  <a:srgbClr val="FFFF00"/>
                </a:solidFill>
              </a:rPr>
              <a:t>1219.4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кв.м</a:t>
            </a:r>
            <a:r>
              <a:rPr lang="ru-RU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7309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470900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26064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Здание  производственное (холодильник),площадь </a:t>
            </a:r>
            <a:r>
              <a:rPr lang="ru-RU" dirty="0">
                <a:solidFill>
                  <a:srgbClr val="002060"/>
                </a:solidFill>
              </a:rPr>
              <a:t>общая 372.8 </a:t>
            </a:r>
            <a:r>
              <a:rPr lang="ru-RU" dirty="0" err="1"/>
              <a:t>кв.м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5429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5964"/>
            <a:ext cx="6934200" cy="619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1663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Земельный участок ,общей площадью 42059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308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609725" y="606425"/>
            <a:ext cx="6913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Подробности на </a:t>
            </a:r>
            <a:r>
              <a:rPr lang="en-US" altLang="ru-RU" sz="14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2"/>
              </a:rPr>
              <a:t>http://www.torgc.ru/omskmoloko.html</a:t>
            </a: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Дополнительную информацию можно получить по телефону: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8 913 931 9717 Алексей Борисович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E-</a:t>
            </a:r>
            <a:r>
              <a:rPr lang="ru-RU" altLang="ru-RU" sz="14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mail</a:t>
            </a: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: </a:t>
            </a: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torgc@bk.ru</a:t>
            </a: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51013"/>
            <a:ext cx="3900488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1752600" y="5084763"/>
            <a:ext cx="68405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  <a:hlinkClick r:id="rId5"/>
              </a:rPr>
              <a:t>www.torgc.ru</a:t>
            </a: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  - Полный комплекс услуг в области девелопмента, проектирования, строительства и эксплуатации коммерческой недвижимости.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Оперативный подбор магазинов, поиск помещений для торговых сетей,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для Вашего Бизнеса. Брокеридж ТЦ, БЦ…</a:t>
            </a:r>
          </a:p>
        </p:txBody>
      </p:sp>
    </p:spTree>
    <p:extLst>
      <p:ext uri="{BB962C8B-B14F-4D97-AF65-F5344CB8AC3E}">
        <p14:creationId xmlns:p14="http://schemas.microsoft.com/office/powerpoint/2010/main" val="66928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Статус:     город </a:t>
            </a:r>
          </a:p>
          <a:p>
            <a:r>
              <a:rPr lang="ru-RU" sz="1400" dirty="0" smtClean="0"/>
              <a:t>Год </a:t>
            </a:r>
            <a:r>
              <a:rPr lang="ru-RU" sz="1400" dirty="0"/>
              <a:t>образования района - 1924 </a:t>
            </a:r>
            <a:r>
              <a:rPr lang="ru-RU" sz="1400" dirty="0" smtClean="0"/>
              <a:t>г</a:t>
            </a:r>
          </a:p>
          <a:p>
            <a:r>
              <a:rPr lang="ru-RU" sz="1400" dirty="0" smtClean="0"/>
              <a:t>Территория </a:t>
            </a:r>
            <a:r>
              <a:rPr lang="ru-RU" sz="1400" dirty="0"/>
              <a:t>- 2,8 тыс. кв. км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Плотность </a:t>
            </a:r>
            <a:r>
              <a:rPr lang="ru-RU" sz="1400" dirty="0"/>
              <a:t>населения - 16,6 человек на кв. </a:t>
            </a:r>
            <a:r>
              <a:rPr lang="ru-RU" sz="1400" dirty="0" smtClean="0"/>
              <a:t>км</a:t>
            </a:r>
          </a:p>
          <a:p>
            <a:r>
              <a:rPr lang="ru-RU" sz="1400" dirty="0" smtClean="0"/>
              <a:t>Численность </a:t>
            </a:r>
            <a:r>
              <a:rPr lang="ru-RU" sz="1400" dirty="0"/>
              <a:t>населения на </a:t>
            </a:r>
            <a:r>
              <a:rPr lang="ru-RU" sz="1400" dirty="0" err="1"/>
              <a:t>на</a:t>
            </a:r>
            <a:r>
              <a:rPr lang="ru-RU" sz="1400" dirty="0"/>
              <a:t> 01.01.2014 г. - 41,7 тыс. человек</a:t>
            </a:r>
            <a:endParaRPr lang="ru-RU" sz="1400" dirty="0" smtClean="0"/>
          </a:p>
          <a:p>
            <a:r>
              <a:rPr lang="ru-RU" sz="1400" dirty="0" smtClean="0"/>
              <a:t>Расстояние до областного центра </a:t>
            </a:r>
            <a:r>
              <a:rPr lang="en-US" sz="1400" dirty="0" smtClean="0"/>
              <a:t> </a:t>
            </a:r>
            <a:r>
              <a:rPr lang="ru-RU" sz="1400" dirty="0" smtClean="0"/>
              <a:t>г. Омска- </a:t>
            </a:r>
            <a:r>
              <a:rPr lang="ru-RU" sz="1400" b="1" dirty="0" smtClean="0"/>
              <a:t>145 км</a:t>
            </a:r>
          </a:p>
          <a:p>
            <a:r>
              <a:rPr lang="ru-RU" sz="1400" b="1" dirty="0" smtClean="0"/>
              <a:t> </a:t>
            </a:r>
            <a:r>
              <a:rPr lang="ru-RU" sz="1400" dirty="0"/>
              <a:t>Административно-территориальное деление: сельские округа - 10 (</a:t>
            </a:r>
            <a:r>
              <a:rPr lang="ru-RU" sz="1400" dirty="0" err="1"/>
              <a:t>Баррикадский</a:t>
            </a:r>
            <a:r>
              <a:rPr lang="ru-RU" sz="1400" dirty="0"/>
              <a:t>, Боевой, </a:t>
            </a:r>
            <a:r>
              <a:rPr lang="ru-RU" sz="1400" dirty="0" err="1"/>
              <a:t>Каскатский</a:t>
            </a:r>
            <a:r>
              <a:rPr lang="ru-RU" sz="1400" dirty="0"/>
              <a:t>, </a:t>
            </a:r>
            <a:r>
              <a:rPr lang="ru-RU" sz="1400" dirty="0" err="1"/>
              <a:t>Кухаревский</a:t>
            </a:r>
            <a:r>
              <a:rPr lang="ru-RU" sz="1400" dirty="0"/>
              <a:t>, Лесной, </a:t>
            </a:r>
            <a:r>
              <a:rPr lang="ru-RU" sz="1400" dirty="0" err="1"/>
              <a:t>Медвежинский</a:t>
            </a:r>
            <a:r>
              <a:rPr lang="ru-RU" sz="1400" dirty="0"/>
              <a:t>, </a:t>
            </a:r>
            <a:r>
              <a:rPr lang="ru-RU" sz="1400" dirty="0" err="1"/>
              <a:t>Новорождественский</a:t>
            </a:r>
            <a:r>
              <a:rPr lang="ru-RU" sz="1400" dirty="0"/>
              <a:t>, </a:t>
            </a:r>
            <a:r>
              <a:rPr lang="ru-RU" sz="1400" dirty="0" err="1"/>
              <a:t>Первотаровский</a:t>
            </a:r>
            <a:r>
              <a:rPr lang="ru-RU" sz="1400" dirty="0"/>
              <a:t>, </a:t>
            </a:r>
            <a:r>
              <a:rPr lang="ru-RU" sz="1400" dirty="0" err="1"/>
              <a:t>Солнцевский</a:t>
            </a:r>
            <a:r>
              <a:rPr lang="ru-RU" sz="1400" dirty="0"/>
              <a:t>, Украинский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Данное </a:t>
            </a:r>
            <a:r>
              <a:rPr lang="ru-RU" sz="1400" dirty="0"/>
              <a:t>месторасположения объекта идеально подходит под любое промышленное или коммерческое предприятия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На территории находятся логистическое сообщение с  ЖД путями. </a:t>
            </a:r>
          </a:p>
          <a:p>
            <a:r>
              <a:rPr lang="ru-RU" sz="1400" dirty="0" smtClean="0"/>
              <a:t>Данный объект оснащен котельной на природном газе.</a:t>
            </a:r>
          </a:p>
          <a:p>
            <a:r>
              <a:rPr lang="ru-RU" sz="1400" dirty="0" smtClean="0"/>
              <a:t>Данный объект имеет три водяные скважины, это обеспечивает бесперебойное водоснабжение.</a:t>
            </a:r>
          </a:p>
          <a:p>
            <a:r>
              <a:rPr lang="ru-RU" sz="1400" dirty="0" smtClean="0"/>
              <a:t>Данный </a:t>
            </a:r>
            <a:r>
              <a:rPr lang="ru-RU" sz="1400" dirty="0"/>
              <a:t>объект оснащен  </a:t>
            </a:r>
            <a:r>
              <a:rPr lang="ru-RU" sz="1400" dirty="0" smtClean="0"/>
              <a:t>двумя высоковольтными   станциями по   10000 </a:t>
            </a:r>
            <a:r>
              <a:rPr lang="ru-RU" sz="1400" dirty="0" err="1" smtClean="0"/>
              <a:t>кВа</a:t>
            </a:r>
            <a:r>
              <a:rPr lang="ru-RU" sz="1400" dirty="0" smtClean="0"/>
              <a:t>, это обеспечивает предприятие бесперебойным  питанием электроэнергией .</a:t>
            </a:r>
          </a:p>
          <a:p>
            <a:r>
              <a:rPr lang="ru-RU" sz="1400" dirty="0" smtClean="0"/>
              <a:t>Территория </a:t>
            </a:r>
            <a:r>
              <a:rPr lang="ru-RU" sz="1400" dirty="0"/>
              <a:t>объекта </a:t>
            </a:r>
            <a:r>
              <a:rPr lang="ru-RU" sz="1400" dirty="0" smtClean="0"/>
              <a:t>асфальтирована и озеленена.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7584" y="54868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Омская область, </a:t>
            </a:r>
            <a:r>
              <a:rPr lang="ru-RU" sz="2000" b="1" dirty="0" err="1" smtClean="0"/>
              <a:t>г.Исилькуль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677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788062"/>
              </p:ext>
            </p:extLst>
          </p:nvPr>
        </p:nvGraphicFramePr>
        <p:xfrm>
          <a:off x="2771800" y="670475"/>
          <a:ext cx="3542904" cy="5633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921"/>
                <a:gridCol w="2203361"/>
                <a:gridCol w="901375"/>
                <a:gridCol w="271247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Коммерческое предложение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2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807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</a:rPr>
                        <a:t>Продажа коммерческой </a:t>
                      </a:r>
                      <a:r>
                        <a:rPr lang="ru-RU" sz="1000" b="0" u="none" strike="noStrike" dirty="0">
                          <a:effectLst/>
                        </a:rPr>
                        <a:t>производственной недвижимости в Омской  области, г. Исилькуле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32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073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</a:rPr>
                        <a:t>Земельный участок площадью   42059 </a:t>
                      </a:r>
                      <a:r>
                        <a:rPr lang="ru-RU" sz="1000" b="0" u="none" strike="noStrike" dirty="0" err="1">
                          <a:effectLst/>
                        </a:rPr>
                        <a:t>кв</a:t>
                      </a:r>
                      <a:r>
                        <a:rPr lang="ru-RU" sz="1000" b="0" u="none" strike="noStrike" dirty="0">
                          <a:effectLst/>
                        </a:rPr>
                        <a:t> м</a:t>
                      </a:r>
                      <a:br>
                        <a:rPr lang="ru-RU" sz="1000" b="0" u="none" strike="noStrike" dirty="0">
                          <a:effectLst/>
                        </a:rPr>
                      </a:br>
                      <a:r>
                        <a:rPr lang="ru-RU" sz="1000" b="0" u="none" strike="noStrike" dirty="0">
                          <a:effectLst/>
                        </a:rPr>
                        <a:t> Производственные и вспомогательные здания  общей площадью 10193.9 кв. м.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2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1785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2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№</a:t>
                      </a:r>
                      <a:endParaRPr lang="ru-RU" sz="4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u="none" strike="noStrike" dirty="0">
                          <a:effectLst/>
                        </a:rPr>
                        <a:t>Объект</a:t>
                      </a:r>
                      <a:endParaRPr lang="ru-RU" sz="5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площадь </a:t>
                      </a:r>
                      <a:r>
                        <a:rPr lang="ru-RU" sz="800" b="1" u="none" strike="noStrike" dirty="0" err="1">
                          <a:effectLst/>
                        </a:rPr>
                        <a:t>зданий,м.кв</a:t>
                      </a:r>
                      <a:r>
                        <a:rPr lang="ru-RU" sz="800" b="1" u="none" strike="noStrike" dirty="0">
                          <a:effectLst/>
                        </a:rPr>
                        <a:t>.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Административное здание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592.60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 smtClean="0">
                          <a:solidFill>
                            <a:srgbClr val="92D050"/>
                          </a:solidFill>
                          <a:effectLst/>
                        </a:rPr>
                        <a:t>Бытовой корпус </a:t>
                      </a:r>
                      <a:endParaRPr lang="ru-RU" sz="600" b="1" i="0" u="none" strike="noStrike" dirty="0">
                        <a:solidFill>
                          <a:srgbClr val="92D05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92D050"/>
                          </a:solidFill>
                          <a:effectLst/>
                        </a:rPr>
                        <a:t>294.30</a:t>
                      </a:r>
                      <a:endParaRPr lang="ru-RU" sz="800" b="1" i="0" u="none" strike="noStrike" dirty="0">
                        <a:solidFill>
                          <a:srgbClr val="92D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Здание гаража</a:t>
                      </a:r>
                      <a:endParaRPr lang="ru-RU" sz="600" b="1" i="0" u="none" strike="noStrike" dirty="0">
                        <a:solidFill>
                          <a:srgbClr val="92D05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152.60</a:t>
                      </a:r>
                      <a:endParaRPr lang="ru-RU" sz="800" b="1" i="0" u="none" strike="noStrike" dirty="0">
                        <a:solidFill>
                          <a:srgbClr val="92D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Здание гаража – насосной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59.20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Здание котельной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829.80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6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Здание материального склада.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612.30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Здание моечной</a:t>
                      </a:r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63.30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Здание насосного отделения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23.80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Здание насосной 1-го подъема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13.50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Здание насосной 2-го подъема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110.90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Здание ОТК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903.20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Здание производственное основное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1,494.60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Здание производственное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2,275.90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Здание вспомогательное основное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509.80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Здание вспомогательное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510.90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16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Магазин</a:t>
                      </a:r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140.70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Ремонтно-строительный цех</a:t>
                      </a:r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1,219.40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Здание производственное (Холодильник)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372.80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Водонапорная башня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1.20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20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Земельный участок.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42,059.00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21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Водопровод, 30 </a:t>
                      </a:r>
                      <a:r>
                        <a:rPr lang="ru-RU" sz="600" b="1" u="none" strike="noStrike" dirty="0" err="1">
                          <a:effectLst/>
                        </a:rPr>
                        <a:t>м.п</a:t>
                      </a:r>
                      <a:r>
                        <a:rPr lang="ru-RU" sz="600" b="1" u="none" strike="noStrike" dirty="0">
                          <a:effectLst/>
                        </a:rPr>
                        <a:t>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22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Насосная станция</a:t>
                      </a:r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13.10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325">
                <a:tc gridSpan="2">
                  <a:txBody>
                    <a:bodyPr/>
                    <a:lstStyle/>
                    <a:p>
                      <a:pPr algn="ctr" fontAlgn="b"/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08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470900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44463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Административное </a:t>
            </a:r>
            <a:r>
              <a:rPr lang="ru-RU" b="1" dirty="0" smtClean="0"/>
              <a:t>здание, площадь 592.6 </a:t>
            </a:r>
            <a:r>
              <a:rPr lang="ru-RU" b="1" dirty="0" err="1"/>
              <a:t>кв.м</a:t>
            </a:r>
            <a:r>
              <a:rPr lang="ru-RU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630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5964"/>
            <a:ext cx="6192688" cy="599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1663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Административное здание, площадь 592.6 кв</a:t>
            </a:r>
            <a:r>
              <a:rPr lang="ru-RU" b="1" dirty="0" smtClean="0"/>
              <a:t>. м</a:t>
            </a:r>
            <a:r>
              <a:rPr lang="ru-RU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318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470900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39637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Бытовой </a:t>
            </a:r>
            <a:r>
              <a:rPr lang="ru-RU" dirty="0" smtClean="0">
                <a:solidFill>
                  <a:srgbClr val="FFC000"/>
                </a:solidFill>
              </a:rPr>
              <a:t>корпус, площадь294.3  </a:t>
            </a:r>
            <a:r>
              <a:rPr lang="ru-RU" dirty="0">
                <a:solidFill>
                  <a:srgbClr val="FFC000"/>
                </a:solidFill>
              </a:rPr>
              <a:t>кв</a:t>
            </a:r>
            <a:r>
              <a:rPr lang="ru-RU" dirty="0" smtClean="0">
                <a:solidFill>
                  <a:srgbClr val="FFC000"/>
                </a:solidFill>
              </a:rPr>
              <a:t>. м</a:t>
            </a:r>
            <a:r>
              <a:rPr lang="ru-RU" dirty="0">
                <a:solidFill>
                  <a:srgbClr val="FFC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050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4968552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4046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Бытовой корпус, площадь294.3  кв. м. </a:t>
            </a:r>
          </a:p>
        </p:txBody>
      </p:sp>
    </p:spTree>
    <p:extLst>
      <p:ext uri="{BB962C8B-B14F-4D97-AF65-F5344CB8AC3E}">
        <p14:creationId xmlns:p14="http://schemas.microsoft.com/office/powerpoint/2010/main" val="133738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5" y="145803"/>
            <a:ext cx="8470900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6064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Здание </a:t>
            </a:r>
            <a:r>
              <a:rPr lang="ru-RU" dirty="0" smtClean="0">
                <a:solidFill>
                  <a:srgbClr val="FFFF00"/>
                </a:solidFill>
              </a:rPr>
              <a:t>гаража, площадь 152.6 </a:t>
            </a:r>
            <a:r>
              <a:rPr lang="ru-RU" dirty="0" err="1">
                <a:solidFill>
                  <a:srgbClr val="FFFF00"/>
                </a:solidFill>
              </a:rPr>
              <a:t>кв.м</a:t>
            </a:r>
            <a:r>
              <a:rPr lang="ru-RU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3427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362</Words>
  <Application>Microsoft Office PowerPoint</Application>
  <PresentationFormat>Экран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1_Тема Office</vt:lpstr>
      <vt:lpstr>Объекты недвижимости в Омской области</vt:lpstr>
      <vt:lpstr>Объекты недвижимости  в  р.п. Павлоградка,  р.п. Крутинка,  р.п. Большеречье, г.Исилькуле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Pepsico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Объекты недвижимости в Омской области</dc:title>
  <dc:creator>Smolnikova, Tatyana A {WBD}</dc:creator>
  <cp:lastModifiedBy>Алекс</cp:lastModifiedBy>
  <cp:revision>90</cp:revision>
  <cp:lastPrinted>2014-07-03T06:59:20Z</cp:lastPrinted>
  <dcterms:created xsi:type="dcterms:W3CDTF">2014-06-25T06:36:07Z</dcterms:created>
  <dcterms:modified xsi:type="dcterms:W3CDTF">2015-05-13T00:46:41Z</dcterms:modified>
</cp:coreProperties>
</file>